
<file path=[Content_Types].xml><?xml version="1.0" encoding="utf-8"?>
<Types xmlns="http://schemas.openxmlformats.org/package/2006/content-types">
  <Default Extension="jpeg" ContentType="image/jpeg"/>
  <Default Extension="gif" ContentType="image/gif"/>
  <Default Extension="png" ContentType="image/png"/>
  <Default Extension="wmv" ContentType="video/x-ms-wmv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256" r:id="rId4"/>
    <p:sldId id="307" r:id="rId5"/>
    <p:sldId id="308" r:id="rId6"/>
    <p:sldId id="309" r:id="rId7"/>
    <p:sldId id="261" r:id="rId8"/>
    <p:sldId id="290" r:id="rId9"/>
    <p:sldId id="303" r:id="rId11"/>
    <p:sldId id="323" r:id="rId12"/>
    <p:sldId id="324" r:id="rId13"/>
    <p:sldId id="304" r:id="rId14"/>
    <p:sldId id="270" r:id="rId15"/>
    <p:sldId id="312" r:id="rId16"/>
    <p:sldId id="295" r:id="rId17"/>
    <p:sldId id="274" r:id="rId18"/>
    <p:sldId id="322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FFFFFF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幻灯片图像占位符 1"/>
          <p:cNvSpPr>
            <a:spLocks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7827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幻灯片图像占位符 1"/>
          <p:cNvSpPr>
            <a:spLocks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7827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幻灯片图像占位符 1"/>
          <p:cNvSpPr>
            <a:spLocks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77827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876428"/>
          </a:xfrm>
        </p:spPr>
        <p:txBody>
          <a:bodyPr anchor="b"/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1753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3854150"/>
            <a:ext cx="7772400" cy="1860850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5800" y="2356428"/>
            <a:ext cx="7772400" cy="15012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9525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>
                <a:solidFill>
                  <a:srgbClr val="FFFFFF"/>
                </a:solidFill>
              </a:rPr>
            </a:fld>
            <a:endParaRPr lang="zh-CN" altLang="en-US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258" y="381000"/>
            <a:ext cx="2667000" cy="1833554"/>
          </a:xfrm>
        </p:spPr>
        <p:txBody>
          <a:bodyPr/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2800" y="380999"/>
            <a:ext cx="5410200" cy="57451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6258" y="2214554"/>
            <a:ext cx="2667000" cy="391218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组合 6"/>
          <p:cNvGrpSpPr/>
          <p:nvPr/>
        </p:nvGrpSpPr>
        <p:grpSpPr>
          <a:xfrm>
            <a:off x="1581150" y="554038"/>
            <a:ext cx="7348538" cy="4741862"/>
            <a:chOff x="428596" y="553734"/>
            <a:chExt cx="7349244" cy="4741531"/>
          </a:xfrm>
        </p:grpSpPr>
        <p:sp>
          <p:nvSpPr>
            <p:cNvPr id="8" name="矩形 7"/>
            <p:cNvSpPr/>
            <p:nvPr/>
          </p:nvSpPr>
          <p:spPr>
            <a:xfrm rot="21480000">
              <a:off x="428596" y="580719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21540000">
              <a:off x="438122" y="571195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38122" y="553734"/>
              <a:ext cx="7339718" cy="4714546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651912" y="612776"/>
            <a:ext cx="7215238" cy="4602175"/>
          </a:xfrm>
          <a:solidFill>
            <a:schemeClr val="bg2">
              <a:tint val="75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Cambria" panose="02040503050406030204" pitchFamily="18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华文行楷" charset="-122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华文行楷" charset="-122"/>
            </a:endParaRPr>
          </a:p>
        </p:txBody>
      </p:sp>
      <p:sp useBgFill="1"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95295"/>
            <a:ext cx="1357290" cy="5691227"/>
          </a:xfrm>
          <a:noFill/>
        </p:spPr>
        <p:txBody>
          <a:bodyPr vert="eaVert"/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14480" y="5481658"/>
            <a:ext cx="7215238" cy="804862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</p:nvPr>
        </p:nvSpPr>
        <p:spPr>
          <a:xfrm>
            <a:off x="9525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86644" y="274640"/>
            <a:ext cx="1400156" cy="5851525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829444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25" y="6483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buFont typeface="Arial" panose="020B0604020202020204" pitchFamily="34" charset="0"/>
              <a:buNone/>
              <a:defRPr kumimoji="0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483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buFont typeface="Arial" panose="020B0604020202020204" pitchFamily="34" charset="0"/>
              <a:buNone/>
              <a:defRPr kumimoji="0"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2938" y="6483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华文行楷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charset="-122"/>
          <a:cs typeface="华文行楷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charset="-122"/>
          <a:cs typeface="华文行楷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charset="-122"/>
          <a:cs typeface="华文行楷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FF"/>
          </a:solidFill>
          <a:latin typeface="Cambria" panose="02040503050406030204" pitchFamily="18" charset="0"/>
          <a:ea typeface="华文行楷" charset="-122"/>
          <a:cs typeface="华文行楷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mbria" panose="02040503050406030204" pitchFamily="18" charset="0"/>
        <a:buChar char="+"/>
        <a:defRPr sz="3200" kern="1200">
          <a:solidFill>
            <a:schemeClr val="tx1"/>
          </a:solidFill>
          <a:latin typeface="+mn-lt"/>
          <a:ea typeface="+mn-ea"/>
          <a:cs typeface="华文行楷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anose="020405030504060302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华文行楷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itchFamily="18" charset="2"/>
        <a:buChar char="Ï"/>
        <a:defRPr sz="2400" kern="1200">
          <a:solidFill>
            <a:schemeClr val="tx1"/>
          </a:solidFill>
          <a:latin typeface="+mn-lt"/>
          <a:ea typeface="+mn-ea"/>
          <a:cs typeface="华文行楷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Calibri" panose="020F0502020204030204" charset="0"/>
        <a:buChar char="÷"/>
        <a:defRPr sz="2000" kern="1200">
          <a:solidFill>
            <a:schemeClr val="tx1"/>
          </a:solidFill>
          <a:latin typeface="+mn-lt"/>
          <a:ea typeface="+mn-ea"/>
          <a:cs typeface="华文行楷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Cambria" panose="02040503050406030204" pitchFamily="18" charset="0"/>
        <a:buChar char="="/>
        <a:defRPr sz="2000" kern="1200">
          <a:solidFill>
            <a:schemeClr val="tx1"/>
          </a:solidFill>
          <a:latin typeface="+mn-lt"/>
          <a:ea typeface="+mn-ea"/>
          <a:cs typeface="华文行楷" charset="-122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wmv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8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9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彩色的花丛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AutoShape 3" descr="true%20%20%20%20%20%20%20%20%20%20%20%20%20%20%20%20%20%20%20%20%20%20%20%20%20%20%20%20%20%20%20%20%20%20%20%20%20%20%20%20%20%20%20%20%20%20%20%20"/>
          <p:cNvSpPr>
            <a:spLocks noChangeAspect="1"/>
          </p:cNvSpPr>
          <p:nvPr/>
        </p:nvSpPr>
        <p:spPr>
          <a:xfrm>
            <a:off x="857250" y="-285750"/>
            <a:ext cx="7429500" cy="74295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100" name="AutoShape 4" descr="true%20%20%20%20%20%20%20%20%20%20%20%20%20%20%20%20%20%20%20%20%20%20%20%20%20%20%20%20%20%20%20%20%20%20%20%20%20%20%20%20%20%20%20%20%20%20%20%20"/>
          <p:cNvSpPr>
            <a:spLocks noChangeAspect="1"/>
          </p:cNvSpPr>
          <p:nvPr/>
        </p:nvSpPr>
        <p:spPr>
          <a:xfrm>
            <a:off x="857250" y="-285750"/>
            <a:ext cx="7429500" cy="74295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4101" name="Picture 5" descr="手绘春天矢量背景"/>
          <p:cNvPicPr>
            <a:picLocks noChangeAspect="1"/>
          </p:cNvPicPr>
          <p:nvPr/>
        </p:nvPicPr>
        <p:blipFill>
          <a:blip r:embed="rId2"/>
          <a:srcRect l="6795" t="12935" r="6944" b="54758"/>
          <a:stretch>
            <a:fillRect/>
          </a:stretch>
        </p:blipFill>
        <p:spPr>
          <a:xfrm>
            <a:off x="0" y="635"/>
            <a:ext cx="9144000" cy="2506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手绘春天矢量背景"/>
          <p:cNvPicPr>
            <a:picLocks noChangeAspect="1"/>
          </p:cNvPicPr>
          <p:nvPr/>
        </p:nvPicPr>
        <p:blipFill>
          <a:blip r:embed="rId2"/>
          <a:srcRect l="6795" t="50400" r="6944" b="16011"/>
          <a:stretch>
            <a:fillRect/>
          </a:stretch>
        </p:blipFill>
        <p:spPr>
          <a:xfrm>
            <a:off x="0" y="4473575"/>
            <a:ext cx="9144000" cy="2385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 descr="6f1d4b01ca3f4c68a5d4204ef3827288"/>
          <p:cNvPicPr>
            <a:picLocks noChangeAspect="1"/>
          </p:cNvPicPr>
          <p:nvPr/>
        </p:nvPicPr>
        <p:blipFill>
          <a:blip r:embed="rId3"/>
          <a:srcRect l="5399" t="6456" r="6624" b="7307"/>
          <a:stretch>
            <a:fillRect/>
          </a:stretch>
        </p:blipFill>
        <p:spPr>
          <a:xfrm>
            <a:off x="0" y="1555750"/>
            <a:ext cx="9144000" cy="313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4" name="TextBox 3"/>
          <p:cNvSpPr txBox="1"/>
          <p:nvPr/>
        </p:nvSpPr>
        <p:spPr>
          <a:xfrm>
            <a:off x="7068820" y="5936615"/>
            <a:ext cx="1926590" cy="583565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Ella</a:t>
            </a:r>
            <a:endParaRPr lang="en-US" altLang="zh-CN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AutoShape 25"/>
          <p:cNvSpPr/>
          <p:nvPr/>
        </p:nvSpPr>
        <p:spPr>
          <a:xfrm>
            <a:off x="337185" y="427355"/>
            <a:ext cx="2560320" cy="700405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4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Task 3</a:t>
            </a:r>
            <a:endParaRPr lang="en-US" altLang="zh-CN" sz="44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220" name="TextBox 2"/>
          <p:cNvSpPr txBox="1"/>
          <p:nvPr/>
        </p:nvSpPr>
        <p:spPr>
          <a:xfrm>
            <a:off x="336868" y="2095500"/>
            <a:ext cx="8643937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4400" b="1" dirty="0">
                <a:latin typeface="Comic Sans MS" panose="030F0702030302020204" pitchFamily="66" charset="0"/>
              </a:rPr>
              <a:t>Work in pairs</a:t>
            </a:r>
            <a:r>
              <a:rPr lang="en-US" altLang="zh-CN" sz="4400" b="1" dirty="0">
                <a:latin typeface="Comic Sans MS" panose="030F0702030302020204" pitchFamily="66" charset="0"/>
              </a:rPr>
              <a:t>, and complete this picture book.</a:t>
            </a:r>
            <a:endParaRPr lang="zh-CN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9221" name="TextBox 4"/>
          <p:cNvSpPr txBox="1"/>
          <p:nvPr/>
        </p:nvSpPr>
        <p:spPr>
          <a:xfrm>
            <a:off x="2052320" y="3906520"/>
            <a:ext cx="52133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仔细阅读，小组合作一起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将绘本补充完整。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答案不唯一哦。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olph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8255"/>
            <a:ext cx="9171305" cy="687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725" y="110490"/>
            <a:ext cx="55841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Does a dolphin have a mother too?</a:t>
            </a:r>
            <a:endParaRPr lang="zh-CN" altLang="en-US" sz="2800"/>
          </a:p>
          <a:p>
            <a:r>
              <a:rPr lang="zh-CN" altLang="en-US" sz="2800"/>
              <a:t>Sure! A dolphin has a mother too.</a:t>
            </a:r>
            <a:endParaRPr lang="zh-CN" altLang="en-US" sz="2800"/>
          </a:p>
          <a:p>
            <a:r>
              <a:rPr lang="zh-CN" altLang="en-US" sz="2800"/>
              <a:t>Just like you and me.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1422400" y="4599305"/>
            <a:ext cx="49288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  </a:t>
            </a:r>
            <a:r>
              <a:rPr lang="zh-CN" altLang="en-US" sz="2800"/>
              <a:t>She swims fast.</a:t>
            </a:r>
            <a:endParaRPr lang="zh-CN" altLang="en-US" sz="2800"/>
          </a:p>
          <a:p>
            <a:r>
              <a:rPr lang="zh-CN" altLang="en-US" sz="2800"/>
              <a:t>       And she is smart.</a:t>
            </a:r>
            <a:endParaRPr lang="zh-CN" altLang="en-US" sz="2800"/>
          </a:p>
          <a:p>
            <a:r>
              <a:rPr lang="zh-CN" altLang="en-US" sz="2800"/>
              <a:t>_____ your mother ______ too?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20" y="-6985"/>
            <a:ext cx="9175750" cy="6865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4735" y="295910"/>
            <a:ext cx="7975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</a:t>
            </a:r>
            <a:r>
              <a:rPr lang="zh-CN" altLang="en-US" sz="3200"/>
              <a:t>And do animal mothers </a:t>
            </a:r>
            <a:r>
              <a:rPr lang="en-US" altLang="zh-CN" sz="3200"/>
              <a:t>______</a:t>
            </a:r>
            <a:r>
              <a:rPr lang="zh-CN" altLang="en-US" sz="3200"/>
              <a:t> their babies?</a:t>
            </a:r>
            <a:endParaRPr lang="zh-CN" altLang="en-US" sz="3200"/>
          </a:p>
          <a:p>
            <a:r>
              <a:rPr lang="zh-CN" altLang="en-US" sz="3200"/>
              <a:t>                    Of course they do.</a:t>
            </a:r>
            <a:endParaRPr lang="zh-CN" altLang="en-US" sz="3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25" y="5673725"/>
            <a:ext cx="1318895" cy="759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9920" y="5514975"/>
            <a:ext cx="80276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</a:t>
            </a:r>
            <a:r>
              <a:rPr lang="zh-CN" altLang="en-US" sz="3200"/>
              <a:t>All animal mothers </a:t>
            </a:r>
            <a:r>
              <a:rPr lang="en-US" altLang="zh-CN" sz="3200"/>
              <a:t>______</a:t>
            </a:r>
            <a:r>
              <a:rPr lang="zh-CN" altLang="en-US" sz="3200"/>
              <a:t> their babies.</a:t>
            </a:r>
            <a:endParaRPr lang="zh-CN" altLang="en-US" sz="3200"/>
          </a:p>
          <a:p>
            <a:r>
              <a:rPr lang="zh-CN" altLang="en-US" sz="3200"/>
              <a:t>             Just like your mother </a:t>
            </a:r>
            <a:r>
              <a:rPr lang="en-US" altLang="zh-CN" sz="3200"/>
              <a:t>______</a:t>
            </a:r>
            <a:r>
              <a:rPr lang="zh-CN" altLang="en-US" sz="3200"/>
              <a:t> you.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5435600" y="295910"/>
            <a:ext cx="114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love</a:t>
            </a:r>
            <a:endParaRPr lang="en-US" altLang="zh-CN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86250" y="5514975"/>
            <a:ext cx="1149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love</a:t>
            </a:r>
            <a:endParaRPr lang="en-US" altLang="zh-CN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1485" y="6007735"/>
            <a:ext cx="140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loves</a:t>
            </a:r>
            <a:endParaRPr lang="en-US" altLang="zh-CN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54735" y="2594610"/>
            <a:ext cx="7230110" cy="758190"/>
          </a:xfrm>
          <a:prstGeom prst="roundRect">
            <a:avLst/>
          </a:prstGeom>
          <a:solidFill>
            <a:srgbClr val="FFE6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 b="1">
                <a:solidFill>
                  <a:schemeClr val="tx1"/>
                </a:solidFill>
              </a:rPr>
              <a:t>What does the story want to tell us?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Text Box 2"/>
          <p:cNvSpPr txBox="1"/>
          <p:nvPr/>
        </p:nvSpPr>
        <p:spPr>
          <a:xfrm>
            <a:off x="827088" y="1484313"/>
            <a:ext cx="772477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One of the most beautiful things in life is love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---</a:t>
            </a:r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the mother's love.</a:t>
            </a:r>
            <a:endParaRPr lang="zh-CN" altLang="en-US" sz="4800" dirty="0">
              <a:latin typeface="Arial" panose="020B0604020202020204" pitchFamily="34" charset="0"/>
            </a:endParaRPr>
          </a:p>
        </p:txBody>
      </p:sp>
      <p:sp>
        <p:nvSpPr>
          <p:cNvPr id="19459" name="Text Box 7"/>
          <p:cNvSpPr txBox="1"/>
          <p:nvPr/>
        </p:nvSpPr>
        <p:spPr>
          <a:xfrm>
            <a:off x="1375410" y="4048125"/>
            <a:ext cx="639254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lnSpc>
                <a:spcPct val="15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世界上最美的爱就是母爱！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19" name="AutoShape 25"/>
          <p:cNvSpPr/>
          <p:nvPr/>
        </p:nvSpPr>
        <p:spPr>
          <a:xfrm>
            <a:off x="337185" y="427355"/>
            <a:ext cx="5058410" cy="700405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4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Try to remember</a:t>
            </a:r>
            <a:endParaRPr lang="en-US" altLang="zh-CN" sz="44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7620"/>
            <a:ext cx="9176385" cy="686562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45745" y="354965"/>
            <a:ext cx="2402205" cy="7899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solidFill>
                  <a:schemeClr val="tx1"/>
                </a:solidFill>
              </a:rPr>
              <a:t>Reader</a:t>
            </a:r>
            <a:endParaRPr lang="en-US" altLang="zh-CN" sz="48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2370" y="1962785"/>
            <a:ext cx="32391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/>
              <a:t>Mother!</a:t>
            </a:r>
            <a:endParaRPr lang="en-US" altLang="zh-CN" sz="4400" b="1"/>
          </a:p>
          <a:p>
            <a:pPr algn="ctr"/>
            <a:r>
              <a:rPr lang="en-US" altLang="zh-CN" sz="4400" b="1"/>
              <a:t>Dear Mother!</a:t>
            </a:r>
            <a:endParaRPr lang="en-US" altLang="zh-CN" sz="4400" b="1"/>
          </a:p>
        </p:txBody>
      </p:sp>
      <p:pic>
        <p:nvPicPr>
          <p:cNvPr id="4" name="Martin Ermen - River Flows In You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9110" y="646049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圆角矩形 8"/>
          <p:cNvSpPr/>
          <p:nvPr/>
        </p:nvSpPr>
        <p:spPr>
          <a:xfrm>
            <a:off x="245745" y="354965"/>
            <a:ext cx="3326765" cy="7899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solidFill>
                  <a:schemeClr val="tx1"/>
                </a:solidFill>
              </a:rPr>
              <a:t>Homework</a:t>
            </a:r>
            <a:endParaRPr lang="en-US" altLang="zh-CN" sz="4800" b="1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3290" y="1953895"/>
            <a:ext cx="745807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1. Say your love to your mother.</a:t>
            </a:r>
            <a:endParaRPr lang="en-US" altLang="zh-CN" sz="4400"/>
          </a:p>
          <a:p>
            <a:r>
              <a:rPr lang="en-US" altLang="zh-CN" sz="4400"/>
              <a:t>2. Write a short essay about your mother. Try to use the simailar pattern in this book.</a:t>
            </a:r>
            <a:endParaRPr lang="zh-CN" altLang="en-US" sz="4400"/>
          </a:p>
        </p:txBody>
      </p:sp>
      <p:sp>
        <p:nvSpPr>
          <p:cNvPr id="15" name="圆角矩形 14"/>
          <p:cNvSpPr/>
          <p:nvPr/>
        </p:nvSpPr>
        <p:spPr>
          <a:xfrm>
            <a:off x="1275080" y="1461770"/>
            <a:ext cx="6179185" cy="43199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Do I have a mother too?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.... I have a mother too.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Just like them and you.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She is ...  She has ...  She likes ... She can ...</a:t>
            </a:r>
            <a:endParaRPr lang="en-US" altLang="zh-CN" sz="3200">
              <a:solidFill>
                <a:schemeClr val="tx1"/>
              </a:solidFill>
            </a:endParaRPr>
          </a:p>
          <a:p>
            <a:pPr algn="ctr"/>
            <a:endParaRPr lang="en-US" altLang="zh-CN" sz="3200">
              <a:solidFill>
                <a:schemeClr val="tx1"/>
              </a:solidFill>
            </a:endParaRPr>
          </a:p>
          <a:p>
            <a:pPr algn="ctr"/>
            <a:r>
              <a:rPr lang="en-US" altLang="zh-CN" sz="3200">
                <a:solidFill>
                  <a:schemeClr val="tx1"/>
                </a:solidFill>
                <a:sym typeface="+mn-ea"/>
              </a:rPr>
              <a:t>Do you have a mother like this?</a:t>
            </a:r>
            <a:endParaRPr lang="en-US" altLang="zh-CN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My Movie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512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8275" y="107950"/>
            <a:ext cx="8773795" cy="6643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AutoShape 2" descr="C:\Users\Administrator\AppData\Roaming\Tencent\Users\76040369\QQ\WinTemp\RichOle\g@6GE@EH_PW~LCQ[MK$VB.png"/>
          <p:cNvSpPr>
            <a:spLocks noChangeAspect="1"/>
          </p:cNvSpPr>
          <p:nvPr/>
        </p:nvSpPr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1" name="AutoShape 3" descr="C:\Users\Administrator\AppData\Roaming\Tencent\Users\76040369\QQ\WinTemp\RichOle\g@6GE@EH_PW~LCQ[MK$VB.png"/>
          <p:cNvSpPr>
            <a:spLocks noChangeAspect="1"/>
          </p:cNvSpPr>
          <p:nvPr/>
        </p:nvSpPr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2" name="TextBox 10"/>
          <p:cNvSpPr txBox="1"/>
          <p:nvPr/>
        </p:nvSpPr>
        <p:spPr>
          <a:xfrm>
            <a:off x="971550" y="3429000"/>
            <a:ext cx="3455988" cy="3698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3" name="TextBox 2"/>
          <p:cNvSpPr txBox="1"/>
          <p:nvPr/>
        </p:nvSpPr>
        <p:spPr>
          <a:xfrm>
            <a:off x="805180" y="1183005"/>
            <a:ext cx="754824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zh-CN" sz="4400" b="1" dirty="0">
                <a:latin typeface="Comic Sans MS" panose="030F0702030302020204" pitchFamily="66" charset="0"/>
                <a:ea typeface="宋体" panose="02010600030101010101" pitchFamily="2" charset="-122"/>
              </a:rPr>
              <a:t>What’s the video about?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A  the love of fathers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B  the love of friends   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C  the love of mothers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" name="Oval 8"/>
          <p:cNvSpPr/>
          <p:nvPr/>
        </p:nvSpPr>
        <p:spPr>
          <a:xfrm>
            <a:off x="1343025" y="3916045"/>
            <a:ext cx="817245" cy="51562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AutoShape 2" descr="C:\Users\Administrator\AppData\Roaming\Tencent\Users\76040369\QQ\WinTemp\RichOle\g@6GE@EH_PW~LCQ[MK$VB.png"/>
          <p:cNvSpPr>
            <a:spLocks noChangeAspect="1"/>
          </p:cNvSpPr>
          <p:nvPr/>
        </p:nvSpPr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1" name="AutoShape 3" descr="C:\Users\Administrator\AppData\Roaming\Tencent\Users\76040369\QQ\WinTemp\RichOle\g@6GE@EH_PW~LCQ[MK$VB.png"/>
          <p:cNvSpPr>
            <a:spLocks noChangeAspect="1"/>
          </p:cNvSpPr>
          <p:nvPr/>
        </p:nvSpPr>
        <p:spPr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2" name="TextBox 10"/>
          <p:cNvSpPr txBox="1"/>
          <p:nvPr/>
        </p:nvSpPr>
        <p:spPr>
          <a:xfrm>
            <a:off x="971550" y="3429000"/>
            <a:ext cx="3455988" cy="3698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2110" y="624840"/>
            <a:ext cx="4655185" cy="7029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</a:rPr>
              <a:t>Talk about your mother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0370" y="1721485"/>
            <a:ext cx="591629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My mother </a:t>
            </a: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is …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She likes ...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She can ...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3200" b="1" dirty="0">
                <a:latin typeface="Comic Sans MS" panose="030F0702030302020204" pitchFamily="66" charset="0"/>
                <a:ea typeface="宋体" panose="02010600030101010101" pitchFamily="2" charset="-122"/>
              </a:rPr>
              <a:t>...</a:t>
            </a:r>
            <a:endParaRPr lang="en-US" altLang="zh-CN" sz="32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1" descr="IMG_000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8125" y="165735"/>
            <a:ext cx="6460490" cy="6526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圆角矩形 4"/>
          <p:cNvSpPr/>
          <p:nvPr/>
        </p:nvSpPr>
        <p:spPr>
          <a:xfrm>
            <a:off x="1214755" y="4321810"/>
            <a:ext cx="7046595" cy="7029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solidFill>
                  <a:schemeClr val="tx1"/>
                </a:solidFill>
              </a:rPr>
              <a:t>Guess: What's this picture book about?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18690" y="5442585"/>
            <a:ext cx="4989195" cy="8413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</a:rPr>
              <a:t>Go through and check out.</a:t>
            </a:r>
            <a:endParaRPr lang="en-US" altLang="zh-CN" sz="2800" b="1">
              <a:solidFill>
                <a:schemeClr val="tx1"/>
              </a:solidFill>
            </a:endParaRPr>
          </a:p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快速翻阅书本，看你猜的对不对？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408940" y="-235585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AutoShape 25"/>
          <p:cNvSpPr/>
          <p:nvPr/>
        </p:nvSpPr>
        <p:spPr>
          <a:xfrm>
            <a:off x="337185" y="427355"/>
            <a:ext cx="2560320" cy="700405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4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Task 1</a:t>
            </a:r>
            <a:endParaRPr lang="en-US" altLang="zh-CN" sz="44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220" name="TextBox 2"/>
          <p:cNvSpPr txBox="1"/>
          <p:nvPr/>
        </p:nvSpPr>
        <p:spPr>
          <a:xfrm>
            <a:off x="336868" y="2095500"/>
            <a:ext cx="8643937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4400" b="1" dirty="0">
                <a:latin typeface="Comic Sans MS" panose="030F0702030302020204" pitchFamily="66" charset="0"/>
              </a:rPr>
              <a:t>Skim and find all the animal mothers in the book.</a:t>
            </a:r>
            <a:endParaRPr lang="zh-CN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9221" name="TextBox 4"/>
          <p:cNvSpPr txBox="1"/>
          <p:nvPr/>
        </p:nvSpPr>
        <p:spPr>
          <a:xfrm>
            <a:off x="1332865" y="3872230"/>
            <a:ext cx="6651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略读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绘本，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并找到所有提及的动物妈妈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Martin Ermen - River Flows In You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740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115" y="644525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6" descr="http://p2.so.qhimgs1.com/t01e8d377e6dd243cde.jpg"/>
          <p:cNvPicPr>
            <a:picLocks noChangeAspect="1"/>
          </p:cNvPicPr>
          <p:nvPr/>
        </p:nvPicPr>
        <p:blipFill>
          <a:blip r:embed="rId1"/>
          <a:srcRect l="9830" t="4256" r="9715" b="5209"/>
          <a:stretch>
            <a:fillRect/>
          </a:stretch>
        </p:blipFill>
        <p:spPr>
          <a:xfrm>
            <a:off x="-15875" y="0"/>
            <a:ext cx="91757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TextBox 2"/>
          <p:cNvSpPr txBox="1"/>
          <p:nvPr/>
        </p:nvSpPr>
        <p:spPr>
          <a:xfrm>
            <a:off x="143828" y="1890395"/>
            <a:ext cx="8643937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4400" b="1" dirty="0">
                <a:latin typeface="Comic Sans MS" panose="030F0702030302020204" pitchFamily="66" charset="0"/>
              </a:rPr>
              <a:t>Read again </a:t>
            </a:r>
            <a:r>
              <a:rPr lang="en-US" altLang="zh-CN" sz="4400" b="1" dirty="0">
                <a:latin typeface="Comic Sans MS" panose="030F0702030302020204" pitchFamily="66" charset="0"/>
              </a:rPr>
              <a:t>and circle</a:t>
            </a:r>
            <a:r>
              <a:rPr lang="en-US" altLang="zh-CN" sz="4400" b="1" dirty="0">
                <a:latin typeface="Comic Sans MS" panose="030F0702030302020204" pitchFamily="66" charset="0"/>
              </a:rPr>
              <a:t> the key words of the animal mothers.</a:t>
            </a:r>
            <a:endParaRPr lang="zh-CN" altLang="en-US" sz="4400" b="1" dirty="0">
              <a:latin typeface="Comic Sans MS" panose="030F0702030302020204" pitchFamily="66" charset="0"/>
            </a:endParaRPr>
          </a:p>
        </p:txBody>
      </p:sp>
      <p:sp>
        <p:nvSpPr>
          <p:cNvPr id="9221" name="TextBox 4"/>
          <p:cNvSpPr txBox="1"/>
          <p:nvPr/>
        </p:nvSpPr>
        <p:spPr>
          <a:xfrm>
            <a:off x="1299210" y="3687445"/>
            <a:ext cx="63341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再读绘本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b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圈出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表示“妈妈”特点的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关键词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AutoShape 25"/>
          <p:cNvSpPr/>
          <p:nvPr/>
        </p:nvSpPr>
        <p:spPr>
          <a:xfrm>
            <a:off x="337185" y="384810"/>
            <a:ext cx="2560320" cy="700405"/>
          </a:xfrm>
          <a:prstGeom prst="roundRect">
            <a:avLst>
              <a:gd name="adj" fmla="val 16667"/>
            </a:avLst>
          </a:prstGeom>
          <a:solidFill>
            <a:srgbClr val="9933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en-US" altLang="zh-CN" sz="4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Task 2</a:t>
            </a:r>
            <a:endParaRPr lang="en-US" altLang="zh-CN" sz="44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5" y="1273810"/>
            <a:ext cx="7138670" cy="535749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349750" y="5809615"/>
            <a:ext cx="772795" cy="3917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Martin Ermen - River Flows In You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2529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5625" y="6445250"/>
            <a:ext cx="412750" cy="41275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290" y="4860290"/>
            <a:ext cx="9074785" cy="1341120"/>
          </a:xfrm>
          <a:prstGeom prst="roundRect">
            <a:avLst/>
          </a:prstGeom>
          <a:solidFill>
            <a:srgbClr val="FFE6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Tips</a:t>
            </a:r>
            <a:r>
              <a:rPr lang="zh-CN" altLang="en-US" sz="2800" b="1">
                <a:solidFill>
                  <a:schemeClr val="tx1"/>
                </a:solidFill>
              </a:rPr>
              <a:t>：</a:t>
            </a:r>
            <a:r>
              <a:rPr lang="en-US" altLang="zh-CN" sz="2800" b="1">
                <a:solidFill>
                  <a:schemeClr val="tx1"/>
                </a:solidFill>
              </a:rPr>
              <a:t>When you meet with </a:t>
            </a:r>
            <a:r>
              <a:rPr lang="en-US" altLang="zh-CN" sz="2800" b="1">
                <a:solidFill>
                  <a:schemeClr val="tx1"/>
                </a:solidFill>
              </a:rPr>
              <a:t>new words, guess the meaning from the pictures or context. </a:t>
            </a:r>
            <a:r>
              <a:rPr lang="zh-CN" altLang="en-US" sz="2000" b="1">
                <a:solidFill>
                  <a:schemeClr val="tx1"/>
                </a:solidFill>
              </a:rPr>
              <a:t>遇到生词，通过上下文或图片猜测理解。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756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24" name="Oval 12" descr="芭蕾"/>
          <p:cNvSpPr/>
          <p:nvPr/>
        </p:nvSpPr>
        <p:spPr>
          <a:xfrm>
            <a:off x="4729163" y="1074738"/>
            <a:ext cx="4248150" cy="417512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4525" name="Oval 13" descr="天鹅"/>
          <p:cNvSpPr/>
          <p:nvPr/>
        </p:nvSpPr>
        <p:spPr>
          <a:xfrm>
            <a:off x="350520" y="256540"/>
            <a:ext cx="2339975" cy="2276475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4526" name="Oval 14" descr="天鹅1"/>
          <p:cNvSpPr/>
          <p:nvPr/>
        </p:nvSpPr>
        <p:spPr>
          <a:xfrm>
            <a:off x="2502535" y="256223"/>
            <a:ext cx="2411413" cy="237648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  <a:effectLst>
            <a:prstShdw prst="shdw17" dist="17961" dir="2699999">
              <a:srgbClr val="999999"/>
            </a:prstShdw>
          </a:effectLst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4510" y="2989580"/>
            <a:ext cx="40354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800"/>
              <a:t>elegant</a:t>
            </a:r>
            <a:endParaRPr lang="en-US" altLang="zh-CN" sz="8800"/>
          </a:p>
        </p:txBody>
      </p:sp>
      <p:sp>
        <p:nvSpPr>
          <p:cNvPr id="8" name="圆角矩形 7"/>
          <p:cNvSpPr/>
          <p:nvPr/>
        </p:nvSpPr>
        <p:spPr>
          <a:xfrm>
            <a:off x="34290" y="5352415"/>
            <a:ext cx="9074785" cy="1341120"/>
          </a:xfrm>
          <a:prstGeom prst="roundRect">
            <a:avLst/>
          </a:prstGeom>
          <a:solidFill>
            <a:srgbClr val="FFE6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Tips</a:t>
            </a:r>
            <a:r>
              <a:rPr lang="zh-CN" altLang="en-US" sz="2800" b="1">
                <a:solidFill>
                  <a:schemeClr val="tx1"/>
                </a:solidFill>
              </a:rPr>
              <a:t>：</a:t>
            </a:r>
            <a:r>
              <a:rPr lang="en-US" altLang="zh-CN" sz="2800" b="1">
                <a:solidFill>
                  <a:schemeClr val="tx1"/>
                </a:solidFill>
              </a:rPr>
              <a:t>When you meet with </a:t>
            </a:r>
            <a:r>
              <a:rPr lang="en-US" altLang="zh-CN" sz="2800" b="1">
                <a:solidFill>
                  <a:schemeClr val="tx1"/>
                </a:solidFill>
              </a:rPr>
              <a:t>new words, guess the meaning from the pictures or context. </a:t>
            </a:r>
            <a:r>
              <a:rPr lang="zh-CN" altLang="en-US" sz="2000" b="1">
                <a:solidFill>
                  <a:schemeClr val="tx1"/>
                </a:solidFill>
              </a:rPr>
              <a:t>遇到生词，通过上下文或图片猜测理解。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4" grpId="0" bldLvl="0" animBg="1"/>
      <p:bldP spid="64525" grpId="0" bldLvl="0" animBg="1"/>
      <p:bldP spid="6452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53340" y="5342255"/>
            <a:ext cx="9013825" cy="1341120"/>
          </a:xfrm>
          <a:prstGeom prst="roundRect">
            <a:avLst/>
          </a:prstGeom>
          <a:solidFill>
            <a:srgbClr val="FFE699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chemeClr val="tx1"/>
                </a:solidFill>
              </a:rPr>
              <a:t>Tips</a:t>
            </a:r>
            <a:r>
              <a:rPr lang="zh-CN" altLang="en-US" sz="2800" b="1">
                <a:solidFill>
                  <a:schemeClr val="tx1"/>
                </a:solidFill>
              </a:rPr>
              <a:t>：</a:t>
            </a:r>
            <a:r>
              <a:rPr lang="en-US" altLang="zh-CN" sz="2800" b="1">
                <a:solidFill>
                  <a:schemeClr val="tx1"/>
                </a:solidFill>
              </a:rPr>
              <a:t>When you meet with </a:t>
            </a:r>
            <a:r>
              <a:rPr lang="en-US" altLang="zh-CN" sz="2800" b="1">
                <a:solidFill>
                  <a:schemeClr val="tx1"/>
                </a:solidFill>
              </a:rPr>
              <a:t>new words, guess the meaning from the pictures or context. </a:t>
            </a:r>
            <a:r>
              <a:rPr lang="zh-CN" altLang="en-US" sz="2000" b="1">
                <a:solidFill>
                  <a:schemeClr val="tx1"/>
                </a:solidFill>
              </a:rPr>
              <a:t>遇到生词，通过上下文或图片猜测理解。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pic>
        <p:nvPicPr>
          <p:cNvPr id="17411" name="图片 2" descr="IMG_0008.jpg"/>
          <p:cNvPicPr>
            <a:picLocks noChangeAspect="1"/>
          </p:cNvPicPr>
          <p:nvPr/>
        </p:nvPicPr>
        <p:blipFill>
          <a:blip r:embed="rId1"/>
          <a:srcRect l="9843" t="19237" r="8264"/>
          <a:stretch>
            <a:fillRect/>
          </a:stretch>
        </p:blipFill>
        <p:spPr>
          <a:xfrm>
            <a:off x="1058545" y="343535"/>
            <a:ext cx="7003415" cy="5180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4" name="文本框 4"/>
          <p:cNvSpPr txBox="1"/>
          <p:nvPr/>
        </p:nvSpPr>
        <p:spPr>
          <a:xfrm>
            <a:off x="208280" y="148590"/>
            <a:ext cx="4803775" cy="1630045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square">
            <a:spAutoFit/>
          </a:bodyPr>
          <a:p>
            <a:pPr algn="just"/>
            <a:r>
              <a:rPr lang="en-US" altLang="zh-CN" sz="2500" dirty="0">
                <a:latin typeface="Arial" panose="020B0604020202020204" pitchFamily="34" charset="0"/>
              </a:rPr>
              <a:t>Mother elephant is like a </a:t>
            </a:r>
            <a:r>
              <a:rPr lang="en-US" altLang="zh-CN" sz="2500" dirty="0">
                <a:solidFill>
                  <a:srgbClr val="FF0000"/>
                </a:solidFill>
                <a:latin typeface="Arial" panose="020B0604020202020204" pitchFamily="34" charset="0"/>
              </a:rPr>
              <a:t>giant</a:t>
            </a:r>
            <a:r>
              <a:rPr lang="en-US" altLang="zh-CN" sz="2500" dirty="0">
                <a:latin typeface="Arial" panose="020B0604020202020204" pitchFamily="34" charset="0"/>
              </a:rPr>
              <a:t>. </a:t>
            </a:r>
            <a:endParaRPr lang="en-US" altLang="zh-CN" sz="2500" dirty="0">
              <a:latin typeface="Arial" panose="020B0604020202020204" pitchFamily="34" charset="0"/>
            </a:endParaRPr>
          </a:p>
          <a:p>
            <a:pPr algn="just"/>
            <a:r>
              <a:rPr lang="en-US" altLang="zh-CN" sz="2500" dirty="0">
                <a:latin typeface="Arial" panose="020B0604020202020204" pitchFamily="34" charset="0"/>
              </a:rPr>
              <a:t>But she is </a:t>
            </a:r>
            <a:r>
              <a:rPr lang="en-US" altLang="zh-CN" sz="2500" dirty="0">
                <a:solidFill>
                  <a:schemeClr val="tx1"/>
                </a:solidFill>
                <a:latin typeface="Arial" panose="020B0604020202020204" pitchFamily="34" charset="0"/>
              </a:rPr>
              <a:t>gentle</a:t>
            </a:r>
            <a:r>
              <a:rPr lang="en-US" altLang="zh-CN" sz="2500" dirty="0">
                <a:latin typeface="Arial" panose="020B0604020202020204" pitchFamily="34" charset="0"/>
              </a:rPr>
              <a:t> when playing with her baby. </a:t>
            </a:r>
            <a:endParaRPr lang="en-US" altLang="zh-CN" sz="2500" dirty="0">
              <a:latin typeface="Arial" panose="020B0604020202020204" pitchFamily="34" charset="0"/>
            </a:endParaRPr>
          </a:p>
          <a:p>
            <a:pPr algn="just"/>
            <a:r>
              <a:rPr lang="en-US" altLang="zh-CN" sz="2500" dirty="0">
                <a:latin typeface="Arial" panose="020B0604020202020204" pitchFamily="34" charset="0"/>
              </a:rPr>
              <a:t>Is your mother </a:t>
            </a:r>
            <a:r>
              <a:rPr lang="en-US" altLang="zh-CN" sz="2500" dirty="0">
                <a:solidFill>
                  <a:schemeClr val="tx1"/>
                </a:solidFill>
                <a:latin typeface="Arial" panose="020B0604020202020204" pitchFamily="34" charset="0"/>
              </a:rPr>
              <a:t>gentle</a:t>
            </a:r>
            <a:r>
              <a:rPr lang="en-US" altLang="zh-CN" sz="2500" dirty="0">
                <a:latin typeface="Arial" panose="020B0604020202020204" pitchFamily="34" charset="0"/>
              </a:rPr>
              <a:t> with you ?</a:t>
            </a:r>
            <a:endParaRPr lang="en-US" altLang="zh-CN" sz="25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02*5029*742*74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行云流水">
  <a:themeElements>
    <a:clrScheme name="行云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云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云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1693</Words>
  <Application>WPS 演示</Application>
  <PresentationFormat>宽屏</PresentationFormat>
  <Paragraphs>96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华文行楷</vt:lpstr>
      <vt:lpstr>Cambria</vt:lpstr>
      <vt:lpstr>Wingdings 2</vt:lpstr>
      <vt:lpstr>Calibri</vt:lpstr>
      <vt:lpstr>Arial</vt:lpstr>
      <vt:lpstr>微软雅黑</vt:lpstr>
      <vt:lpstr>Comic Sans MS</vt:lpstr>
      <vt:lpstr>楷体</vt:lpstr>
      <vt:lpstr>Times New Roman</vt:lpstr>
      <vt:lpstr>Arial Unicode MS</vt:lpstr>
      <vt:lpstr>Wingdings</vt:lpstr>
      <vt:lpstr>Office 主题</vt:lpstr>
      <vt:lpstr>1_行云流水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yaner</dc:creator>
  <cp:lastModifiedBy>Ella</cp:lastModifiedBy>
  <cp:revision>29</cp:revision>
  <dcterms:created xsi:type="dcterms:W3CDTF">2019-11-16T05:24:00Z</dcterms:created>
  <dcterms:modified xsi:type="dcterms:W3CDTF">2019-12-18T14:07:18Z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