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60" r:id="rId4"/>
    <p:sldId id="257" r:id="rId5"/>
    <p:sldId id="258" r:id="rId6"/>
    <p:sldId id="259" r:id="rId8"/>
    <p:sldId id="261" r:id="rId9"/>
    <p:sldId id="262" r:id="rId10"/>
    <p:sldId id="263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8" r:id="rId20"/>
    <p:sldId id="282" r:id="rId21"/>
    <p:sldId id="283" r:id="rId22"/>
    <p:sldId id="284" r:id="rId23"/>
    <p:sldId id="285" r:id="rId24"/>
    <p:sldId id="272" r:id="rId25"/>
    <p:sldId id="28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1.png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media" Target="file:///C:\Users\hp\Desktop\unit8(1)\U8StoS02.mp3" TargetMode="External"/><Relationship Id="rId5" Type="http://schemas.openxmlformats.org/officeDocument/2006/relationships/audio" Target="file:///C:\Users\hp\Desktop\unit8(1)\U8StoS02.mp3" TargetMode="External"/><Relationship Id="rId4" Type="http://schemas.openxmlformats.org/officeDocument/2006/relationships/image" Target="../media/image25.png"/><Relationship Id="rId3" Type="http://schemas.microsoft.com/office/2007/relationships/media" Target="file:///C:\Users\hp\Desktop\unit8(1)\U8StoS01.mp3" TargetMode="External"/><Relationship Id="rId2" Type="http://schemas.openxmlformats.org/officeDocument/2006/relationships/audio" Target="file:///C:\Users\hp\Desktop\unit8(1)\U8StoS01.mp3" TargetMode="Externa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audio" Target="file:///C:\Users\hp\Desktop\unit8(1)\U8StoS06.mp3" TargetMode="External"/><Relationship Id="rId8" Type="http://schemas.microsoft.com/office/2007/relationships/media" Target="file:///C:\Users\hp\Desktop\unit8(1)\U8StoS05.mp3" TargetMode="External"/><Relationship Id="rId7" Type="http://schemas.openxmlformats.org/officeDocument/2006/relationships/audio" Target="file:///C:\Users\hp\Desktop\unit8(1)\U8StoS05.mp3" TargetMode="External"/><Relationship Id="rId6" Type="http://schemas.microsoft.com/office/2007/relationships/media" Target="file:///C:\Users\hp\Desktop\unit8(1)\U8StoS04.mp3" TargetMode="External"/><Relationship Id="rId5" Type="http://schemas.openxmlformats.org/officeDocument/2006/relationships/audio" Target="file:///C:\Users\hp\Desktop\unit8(1)\U8StoS04.mp3" TargetMode="External"/><Relationship Id="rId4" Type="http://schemas.openxmlformats.org/officeDocument/2006/relationships/image" Target="../media/image25.png"/><Relationship Id="rId3" Type="http://schemas.microsoft.com/office/2007/relationships/media" Target="file:///C:\Users\hp\Desktop\unit8(1)\U8StoS03.mp3" TargetMode="External"/><Relationship Id="rId2" Type="http://schemas.openxmlformats.org/officeDocument/2006/relationships/audio" Target="file:///C:\Users\hp\Desktop\unit8(1)\U8StoS03.mp3" TargetMode="External"/><Relationship Id="rId13" Type="http://schemas.openxmlformats.org/officeDocument/2006/relationships/slideLayout" Target="../slideLayouts/slideLayout7.xml"/><Relationship Id="rId12" Type="http://schemas.microsoft.com/office/2007/relationships/media" Target="file:///C:\Users\hp\Desktop\unit8(1)\U8StoS07.mp3" TargetMode="External"/><Relationship Id="rId11" Type="http://schemas.openxmlformats.org/officeDocument/2006/relationships/audio" Target="file:///C:\Users\hp\Desktop\unit8(1)\U8StoS07.mp3" TargetMode="External"/><Relationship Id="rId10" Type="http://schemas.microsoft.com/office/2007/relationships/media" Target="file:///C:\Users\hp\Desktop\unit8(1)\U8StoS06.mp3" TargetMode="Externa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audio" Target="file:///C:\Users\hp\Desktop\unit8(1)\U8StoS11.mp3" TargetMode="External"/><Relationship Id="rId8" Type="http://schemas.microsoft.com/office/2007/relationships/media" Target="file:///C:\Users\hp\Desktop\unit8(1)\U8StoS10.mp3" TargetMode="External"/><Relationship Id="rId7" Type="http://schemas.openxmlformats.org/officeDocument/2006/relationships/audio" Target="file:///C:\Users\hp\Desktop\unit8(1)\U8StoS10.mp3" TargetMode="External"/><Relationship Id="rId6" Type="http://schemas.microsoft.com/office/2007/relationships/media" Target="file:///C:\Users\hp\Desktop\unit8(1)\U8StoS09.mp3" TargetMode="External"/><Relationship Id="rId5" Type="http://schemas.openxmlformats.org/officeDocument/2006/relationships/audio" Target="file:///C:\Users\hp\Desktop\unit8(1)\U8StoS09.mp3" TargetMode="External"/><Relationship Id="rId4" Type="http://schemas.openxmlformats.org/officeDocument/2006/relationships/image" Target="../media/image25.png"/><Relationship Id="rId3" Type="http://schemas.microsoft.com/office/2007/relationships/media" Target="file:///C:\Users\hp\Desktop\unit8(1)\U8StoS08.mp3" TargetMode="External"/><Relationship Id="rId2" Type="http://schemas.openxmlformats.org/officeDocument/2006/relationships/audio" Target="file:///C:\Users\hp\Desktop\unit8(1)\U8StoS08.mp3" TargetMode="External"/><Relationship Id="rId11" Type="http://schemas.openxmlformats.org/officeDocument/2006/relationships/slideLayout" Target="../slideLayouts/slideLayout7.xml"/><Relationship Id="rId10" Type="http://schemas.microsoft.com/office/2007/relationships/media" Target="file:///C:\Users\hp\Desktop\unit8(1)\U8StoS11.mp3" TargetMode="Externa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media" Target="file:///C:\Users\hp\Desktop\unit8(1)\U8StoS13.mp3" TargetMode="External"/><Relationship Id="rId5" Type="http://schemas.openxmlformats.org/officeDocument/2006/relationships/audio" Target="file:///C:\Users\hp\Desktop\unit8(1)\U8StoS13.mp3" TargetMode="External"/><Relationship Id="rId4" Type="http://schemas.openxmlformats.org/officeDocument/2006/relationships/image" Target="../media/image25.png"/><Relationship Id="rId3" Type="http://schemas.microsoft.com/office/2007/relationships/media" Target="file:///C:\Users\hp\Desktop\unit8(1)\U8StoS12.mp3" TargetMode="External"/><Relationship Id="rId2" Type="http://schemas.openxmlformats.org/officeDocument/2006/relationships/audio" Target="file:///C:\Users\hp\Desktop\unit8(1)\U8StoS12.mp3" TargetMode="External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Unit 8 Happy New Year</a:t>
            </a:r>
            <a:r>
              <a:rPr lang="zh-CN" altLang="en-US"/>
              <a:t>！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Q 3: How many presents does Uncle John bring?</a:t>
            </a:r>
            <a:br>
              <a:rPr lang="en-US" altLang="zh-CN"/>
            </a:br>
            <a:r>
              <a:rPr lang="zh-CN" altLang="en-US"/>
              <a:t>约翰叔叔带来多少礼物？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4400"/>
              <a:t>A.   1</a:t>
            </a:r>
            <a:endParaRPr lang="en-US" altLang="zh-CN" sz="4400"/>
          </a:p>
          <a:p>
            <a:pPr marL="0" indent="0">
              <a:buNone/>
            </a:pPr>
            <a:endParaRPr lang="zh-CN" altLang="en-US" sz="4400"/>
          </a:p>
          <a:p>
            <a:pPr marL="0" indent="0">
              <a:buNone/>
            </a:pPr>
            <a:r>
              <a:rPr lang="en-US" altLang="zh-CN" sz="4400"/>
              <a:t>B.  2</a:t>
            </a:r>
            <a:endParaRPr lang="en-US" altLang="zh-CN" sz="4400"/>
          </a:p>
          <a:p>
            <a:pPr marL="0" indent="0">
              <a:buNone/>
            </a:pPr>
            <a:endParaRPr lang="en-US" altLang="zh-CN" sz="4400"/>
          </a:p>
          <a:p>
            <a:pPr marL="0" indent="0">
              <a:buNone/>
            </a:pPr>
            <a:r>
              <a:rPr lang="en-US" altLang="zh-CN" sz="4400"/>
              <a:t>C.  3 </a:t>
            </a:r>
            <a:endParaRPr lang="en-US" altLang="zh-CN" sz="4400"/>
          </a:p>
        </p:txBody>
      </p:sp>
      <p:sp>
        <p:nvSpPr>
          <p:cNvPr id="4" name="心形 3"/>
          <p:cNvSpPr/>
          <p:nvPr/>
        </p:nvSpPr>
        <p:spPr>
          <a:xfrm>
            <a:off x="1189990" y="4845685"/>
            <a:ext cx="817880" cy="679450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Q 4: What are the presents? </a:t>
            </a:r>
            <a:r>
              <a:rPr lang="zh-CN" altLang="en-US"/>
              <a:t>礼物有哪些</a:t>
            </a:r>
            <a:r>
              <a:rPr lang="en-US" altLang="zh-CN"/>
              <a:t>?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4400"/>
              <a:t>A.   doll, ball, robot</a:t>
            </a:r>
            <a:endParaRPr lang="en-US" altLang="zh-CN" sz="4400"/>
          </a:p>
          <a:p>
            <a:pPr marL="0" indent="0">
              <a:buNone/>
            </a:pPr>
            <a:endParaRPr lang="en-US" altLang="zh-CN" sz="4400"/>
          </a:p>
          <a:p>
            <a:pPr marL="0" indent="0">
              <a:buNone/>
            </a:pPr>
            <a:r>
              <a:rPr lang="en-US" altLang="zh-CN" sz="4400"/>
              <a:t>B.   car, doll, ball</a:t>
            </a:r>
            <a:endParaRPr lang="en-US" altLang="zh-CN" sz="4400"/>
          </a:p>
          <a:p>
            <a:pPr marL="0" indent="0">
              <a:buNone/>
            </a:pPr>
            <a:endParaRPr lang="en-US" altLang="zh-CN" sz="4400"/>
          </a:p>
          <a:p>
            <a:pPr marL="0" indent="0">
              <a:buNone/>
            </a:pPr>
            <a:r>
              <a:rPr lang="en-US" altLang="zh-CN" sz="4400"/>
              <a:t>C.   car, robot, CD</a:t>
            </a:r>
            <a:endParaRPr lang="en-US" altLang="zh-CN" sz="4400"/>
          </a:p>
        </p:txBody>
      </p:sp>
      <p:sp>
        <p:nvSpPr>
          <p:cNvPr id="4" name="心形 3"/>
          <p:cNvSpPr/>
          <p:nvPr/>
        </p:nvSpPr>
        <p:spPr>
          <a:xfrm>
            <a:off x="817245" y="1974850"/>
            <a:ext cx="774065" cy="694055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Q5: What present is for Helen?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4400"/>
              <a:t>A.   It's a ball.</a:t>
            </a:r>
            <a:endParaRPr lang="en-US" altLang="zh-CN" sz="4400"/>
          </a:p>
          <a:p>
            <a:pPr marL="0" indent="0">
              <a:buNone/>
            </a:pPr>
            <a:endParaRPr lang="en-US" altLang="zh-CN" sz="4400"/>
          </a:p>
          <a:p>
            <a:pPr marL="0" indent="0">
              <a:buNone/>
            </a:pPr>
            <a:r>
              <a:rPr lang="en-US" altLang="zh-CN" sz="4400"/>
              <a:t>B. It's a doll.</a:t>
            </a:r>
            <a:endParaRPr lang="en-US" altLang="zh-CN" sz="4400"/>
          </a:p>
          <a:p>
            <a:pPr marL="0" indent="0">
              <a:buNone/>
            </a:pPr>
            <a:endParaRPr lang="en-US" altLang="zh-CN" sz="4400"/>
          </a:p>
          <a:p>
            <a:pPr marL="0" indent="0">
              <a:buNone/>
            </a:pPr>
            <a:r>
              <a:rPr lang="en-US" altLang="zh-CN" sz="4400"/>
              <a:t>C. It's a robot.</a:t>
            </a:r>
            <a:endParaRPr lang="en-US" altLang="zh-CN" sz="4400"/>
          </a:p>
        </p:txBody>
      </p:sp>
      <p:pic>
        <p:nvPicPr>
          <p:cNvPr id="5130" name="Picture 27" descr="Helen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8980" y="1474470"/>
            <a:ext cx="5227955" cy="3989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心形 3"/>
          <p:cNvSpPr/>
          <p:nvPr/>
        </p:nvSpPr>
        <p:spPr>
          <a:xfrm>
            <a:off x="1050925" y="3311525"/>
            <a:ext cx="891540" cy="80391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226" name="Picture 13" descr="robot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82" r="13637"/>
          <a:stretch>
            <a:fillRect/>
          </a:stretch>
        </p:blipFill>
        <p:spPr>
          <a:xfrm>
            <a:off x="4642485" y="4695190"/>
            <a:ext cx="719138" cy="1128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8" name="Picture 19" descr="doll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93" t="20000" r="22452" b="15556"/>
          <a:stretch>
            <a:fillRect/>
          </a:stretch>
        </p:blipFill>
        <p:spPr>
          <a:xfrm>
            <a:off x="4490403" y="3162618"/>
            <a:ext cx="871537" cy="1203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7" name="Picture 16" descr="ball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73" t="28282" r="31389" b="19193"/>
          <a:stretch>
            <a:fillRect/>
          </a:stretch>
        </p:blipFill>
        <p:spPr>
          <a:xfrm>
            <a:off x="4565968" y="1773555"/>
            <a:ext cx="720725" cy="971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Q5: What present is for Mike?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4400"/>
              <a:t>A.  It's a ball.</a:t>
            </a:r>
            <a:endParaRPr lang="en-US" altLang="zh-CN" sz="4400"/>
          </a:p>
          <a:p>
            <a:pPr marL="0" indent="0">
              <a:buNone/>
            </a:pPr>
            <a:endParaRPr lang="en-US" altLang="zh-CN" sz="4400"/>
          </a:p>
          <a:p>
            <a:pPr marL="0" indent="0">
              <a:buNone/>
            </a:pPr>
            <a:r>
              <a:rPr lang="en-US" altLang="zh-CN" sz="4400"/>
              <a:t>B. It's a doll.</a:t>
            </a:r>
            <a:endParaRPr lang="en-US" altLang="zh-CN" sz="4400"/>
          </a:p>
          <a:p>
            <a:pPr marL="0" indent="0">
              <a:buNone/>
            </a:pPr>
            <a:endParaRPr lang="en-US" altLang="zh-CN" sz="4400"/>
          </a:p>
          <a:p>
            <a:pPr marL="0" indent="0">
              <a:buNone/>
            </a:pPr>
            <a:r>
              <a:rPr lang="en-US" altLang="zh-CN" sz="4400"/>
              <a:t>C. It's a robot.</a:t>
            </a:r>
            <a:endParaRPr lang="en-US" altLang="zh-CN" sz="4400"/>
          </a:p>
        </p:txBody>
      </p:sp>
      <p:pic>
        <p:nvPicPr>
          <p:cNvPr id="5129" name="Picture 28" descr="Mike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1805" y="1367790"/>
            <a:ext cx="4608830" cy="4612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心形 3"/>
          <p:cNvSpPr/>
          <p:nvPr/>
        </p:nvSpPr>
        <p:spPr>
          <a:xfrm>
            <a:off x="1073150" y="2004060"/>
            <a:ext cx="708660" cy="64262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227" name="Picture 16" descr="ball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73" t="28282" r="31389" b="19193"/>
          <a:stretch>
            <a:fillRect/>
          </a:stretch>
        </p:blipFill>
        <p:spPr>
          <a:xfrm>
            <a:off x="4565968" y="1773555"/>
            <a:ext cx="720725" cy="971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8" name="Picture 19" descr="doll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93" t="20000" r="22452" b="15556"/>
          <a:stretch>
            <a:fillRect/>
          </a:stretch>
        </p:blipFill>
        <p:spPr>
          <a:xfrm>
            <a:off x="4490403" y="3162618"/>
            <a:ext cx="871537" cy="1203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Picture 13" descr="robot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82" r="13637"/>
          <a:stretch>
            <a:fillRect/>
          </a:stretch>
        </p:blipFill>
        <p:spPr>
          <a:xfrm>
            <a:off x="4642485" y="4695190"/>
            <a:ext cx="719138" cy="1128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Q5: What present is for Tim?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4400"/>
              <a:t>A.  It's a ball.</a:t>
            </a:r>
            <a:endParaRPr lang="en-US" altLang="zh-CN" sz="4400"/>
          </a:p>
          <a:p>
            <a:pPr marL="0" indent="0">
              <a:buNone/>
            </a:pPr>
            <a:endParaRPr lang="en-US" altLang="zh-CN" sz="4400"/>
          </a:p>
          <a:p>
            <a:pPr marL="0" indent="0">
              <a:buNone/>
            </a:pPr>
            <a:r>
              <a:rPr lang="en-US" altLang="zh-CN" sz="4400"/>
              <a:t>B. It's a doll.</a:t>
            </a:r>
            <a:endParaRPr lang="en-US" altLang="zh-CN" sz="4400"/>
          </a:p>
          <a:p>
            <a:pPr marL="0" indent="0">
              <a:buNone/>
            </a:pPr>
            <a:endParaRPr lang="en-US" altLang="zh-CN" sz="4400"/>
          </a:p>
          <a:p>
            <a:pPr marL="0" indent="0">
              <a:buNone/>
            </a:pPr>
            <a:r>
              <a:rPr lang="en-US" altLang="zh-CN" sz="4400"/>
              <a:t>C. It's a robot.</a:t>
            </a:r>
            <a:endParaRPr lang="en-US" altLang="zh-CN" sz="4400"/>
          </a:p>
        </p:txBody>
      </p:sp>
      <p:sp>
        <p:nvSpPr>
          <p:cNvPr id="4" name="心形 3"/>
          <p:cNvSpPr/>
          <p:nvPr/>
        </p:nvSpPr>
        <p:spPr>
          <a:xfrm>
            <a:off x="759460" y="4824095"/>
            <a:ext cx="708660" cy="64262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225" name="Picture 29" descr="brother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5875" y="1160780"/>
            <a:ext cx="3717925" cy="5567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Picture 13" descr="robot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82" r="13637"/>
          <a:stretch>
            <a:fillRect/>
          </a:stretch>
        </p:blipFill>
        <p:spPr>
          <a:xfrm>
            <a:off x="4642485" y="4695190"/>
            <a:ext cx="719138" cy="1128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8" name="Picture 19" descr="doll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93" t="20000" r="22452" b="15556"/>
          <a:stretch>
            <a:fillRect/>
          </a:stretch>
        </p:blipFill>
        <p:spPr>
          <a:xfrm>
            <a:off x="4490403" y="3162618"/>
            <a:ext cx="871537" cy="1203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7" name="Picture 16" descr="ball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73" t="28282" r="31389" b="19193"/>
          <a:stretch>
            <a:fillRect/>
          </a:stretch>
        </p:blipFill>
        <p:spPr>
          <a:xfrm>
            <a:off x="4565968" y="1773555"/>
            <a:ext cx="720725" cy="971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3" name="图片 60420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6988" y="2060575"/>
            <a:ext cx="1700212" cy="1700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60421" descr="a rob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275" y="4076700"/>
            <a:ext cx="1371600" cy="130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60422" descr="a b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838" y="2636838"/>
            <a:ext cx="1524000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60423" descr="a d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400" y="1268413"/>
            <a:ext cx="1600200" cy="1446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直接连接符 60424"/>
          <p:cNvSpPr/>
          <p:nvPr/>
        </p:nvSpPr>
        <p:spPr>
          <a:xfrm flipV="1">
            <a:off x="4224338" y="2205038"/>
            <a:ext cx="1079500" cy="647700"/>
          </a:xfrm>
          <a:prstGeom prst="line">
            <a:avLst/>
          </a:prstGeom>
          <a:ln w="25400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8" name="直接连接符 60425"/>
          <p:cNvSpPr/>
          <p:nvPr/>
        </p:nvSpPr>
        <p:spPr>
          <a:xfrm>
            <a:off x="4295775" y="3284538"/>
            <a:ext cx="838200" cy="0"/>
          </a:xfrm>
          <a:prstGeom prst="line">
            <a:avLst/>
          </a:prstGeom>
          <a:ln w="2540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9" name="直接连接符 60426"/>
          <p:cNvSpPr/>
          <p:nvPr/>
        </p:nvSpPr>
        <p:spPr>
          <a:xfrm>
            <a:off x="4295775" y="3573463"/>
            <a:ext cx="1079500" cy="720725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0250" name="图片 60427" descr="图片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1763" y="1412875"/>
            <a:ext cx="1285875" cy="1166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图片 60428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225" y="4005263"/>
            <a:ext cx="1181100" cy="117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图片 60429" descr="图片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6225" y="2781300"/>
            <a:ext cx="1257300" cy="1171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32" name="直接连接符 60431"/>
          <p:cNvSpPr/>
          <p:nvPr/>
        </p:nvSpPr>
        <p:spPr>
          <a:xfrm>
            <a:off x="6672263" y="2205038"/>
            <a:ext cx="1152525" cy="1152525"/>
          </a:xfrm>
          <a:prstGeom prst="line">
            <a:avLst/>
          </a:prstGeom>
          <a:ln w="25400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0433" name="直接连接符 60432"/>
          <p:cNvSpPr/>
          <p:nvPr/>
        </p:nvSpPr>
        <p:spPr>
          <a:xfrm>
            <a:off x="6672263" y="3573463"/>
            <a:ext cx="1152525" cy="863600"/>
          </a:xfrm>
          <a:prstGeom prst="line">
            <a:avLst/>
          </a:prstGeom>
          <a:ln w="2540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5" name="直接连接符 60433"/>
          <p:cNvSpPr/>
          <p:nvPr/>
        </p:nvSpPr>
        <p:spPr>
          <a:xfrm flipV="1">
            <a:off x="6743700" y="2420938"/>
            <a:ext cx="927100" cy="2016125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6" name="文本框 60435"/>
          <p:cNvSpPr txBox="1"/>
          <p:nvPr/>
        </p:nvSpPr>
        <p:spPr>
          <a:xfrm>
            <a:off x="2063750" y="5373688"/>
            <a:ext cx="8280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dirty="0">
                <a:latin typeface="Comic Sans MS" panose="030F0702030302020204" charset="0"/>
              </a:rPr>
              <a:t>It’s a </a:t>
            </a:r>
            <a:r>
              <a:rPr lang="en-US" altLang="zh-CN" sz="3600" b="1" u="sng" dirty="0">
                <a:latin typeface="Comic Sans MS" panose="030F0702030302020204" charset="0"/>
              </a:rPr>
              <a:t>         .</a:t>
            </a:r>
            <a:r>
              <a:rPr lang="en-US" altLang="zh-CN" sz="3600" b="1" dirty="0">
                <a:latin typeface="Comic Sans MS" panose="030F0702030302020204" charset="0"/>
              </a:rPr>
              <a:t> It’s for </a:t>
            </a:r>
            <a:r>
              <a:rPr lang="en-US" altLang="zh-CN" sz="3600" b="1" u="sng" dirty="0">
                <a:latin typeface="Comic Sans MS" panose="030F0702030302020204" charset="0"/>
              </a:rPr>
              <a:t>        </a:t>
            </a:r>
            <a:r>
              <a:rPr lang="en-US" altLang="zh-CN" sz="3600" b="1" dirty="0">
                <a:latin typeface="Comic Sans MS" panose="030F0702030302020204" charset="0"/>
              </a:rPr>
              <a:t> .</a:t>
            </a:r>
            <a:endParaRPr lang="en-US" altLang="zh-CN" sz="3600" b="1" dirty="0">
              <a:latin typeface="Comic Sans MS" panose="030F0702030302020204" charset="0"/>
            </a:endParaRPr>
          </a:p>
        </p:txBody>
      </p:sp>
      <p:pic>
        <p:nvPicPr>
          <p:cNvPr id="10257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0"/>
            <a:ext cx="1724025" cy="1808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8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3975" y="0"/>
            <a:ext cx="1724025" cy="18081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59" name="组合 30739"/>
          <p:cNvGrpSpPr/>
          <p:nvPr/>
        </p:nvGrpSpPr>
        <p:grpSpPr>
          <a:xfrm>
            <a:off x="3792538" y="549275"/>
            <a:ext cx="4895850" cy="720725"/>
            <a:chOff x="0" y="0"/>
            <a:chExt cx="6575" cy="1134"/>
          </a:xfrm>
        </p:grpSpPr>
        <p:sp>
          <p:nvSpPr>
            <p:cNvPr id="10267" name="圆角矩形 9"/>
            <p:cNvSpPr/>
            <p:nvPr/>
          </p:nvSpPr>
          <p:spPr>
            <a:xfrm>
              <a:off x="0" y="0"/>
              <a:ext cx="6575" cy="1134"/>
            </a:xfrm>
            <a:prstGeom prst="roundRect">
              <a:avLst>
                <a:gd name="adj" fmla="val 16667"/>
              </a:avLst>
            </a:prstGeom>
            <a:noFill/>
            <a:ln w="66675" cap="flat" cmpd="thickThin">
              <a:solidFill>
                <a:srgbClr val="9966FF"/>
              </a:solidFill>
              <a:prstDash val="sysDash"/>
              <a:headEnd type="none" w="med" len="med"/>
              <a:tailEnd type="none" w="med" len="med"/>
            </a:ln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2000" b="1" dirty="0">
                <a:solidFill>
                  <a:srgbClr val="FF66FF"/>
                </a:solidFill>
                <a:latin typeface="Comic Sans MS" panose="030F0702030302020204" charset="0"/>
              </a:endParaRPr>
            </a:p>
          </p:txBody>
        </p:sp>
        <p:sp>
          <p:nvSpPr>
            <p:cNvPr id="30742" name="TextBox 16"/>
            <p:cNvSpPr txBox="1"/>
            <p:nvPr/>
          </p:nvSpPr>
          <p:spPr>
            <a:xfrm>
              <a:off x="339" y="67"/>
              <a:ext cx="6236" cy="101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1" u="none" strike="noStrike" kern="1200" cap="none" spc="0" normalizeH="0" baseline="0" noProof="1">
                  <a:ln>
                    <a:noFill/>
                  </a:ln>
                  <a:solidFill>
                    <a:srgbClr val="FF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Comic Sans MS" panose="030F0702030302020204" charset="0"/>
                  <a:ea typeface="宋体" panose="02010600030101010101" pitchFamily="2" charset="-122"/>
                  <a:cs typeface="+mn-cs"/>
                </a:rPr>
                <a:t>Read and match !</a:t>
              </a:r>
              <a:endParaRPr kumimoji="0" lang="en-US" altLang="zh-CN" sz="3600" b="1" i="1" u="none" strike="noStrike" kern="1200" cap="none" spc="0" normalizeH="0" baseline="0" noProof="1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743" name="文本框 30742"/>
          <p:cNvSpPr txBox="1"/>
          <p:nvPr/>
        </p:nvSpPr>
        <p:spPr>
          <a:xfrm>
            <a:off x="4224338" y="5229225"/>
            <a:ext cx="10795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charset="0"/>
              </a:rPr>
              <a:t>doll</a:t>
            </a:r>
            <a:endParaRPr lang="en-US" altLang="zh-CN" sz="3600" b="1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sp>
        <p:nvSpPr>
          <p:cNvPr id="30744" name="文本框 30743"/>
          <p:cNvSpPr txBox="1"/>
          <p:nvPr/>
        </p:nvSpPr>
        <p:spPr>
          <a:xfrm>
            <a:off x="7535863" y="5229225"/>
            <a:ext cx="143986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charset="0"/>
              </a:rPr>
              <a:t>Helen</a:t>
            </a:r>
            <a:endParaRPr lang="en-US" altLang="zh-CN" sz="3600" b="1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sp>
        <p:nvSpPr>
          <p:cNvPr id="30745" name="文本框 30744"/>
          <p:cNvSpPr txBox="1"/>
          <p:nvPr/>
        </p:nvSpPr>
        <p:spPr>
          <a:xfrm>
            <a:off x="4151313" y="5157788"/>
            <a:ext cx="10795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charset="0"/>
              </a:rPr>
              <a:t>ball</a:t>
            </a:r>
            <a:endParaRPr lang="en-US" altLang="zh-CN" sz="3600" b="1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sp>
        <p:nvSpPr>
          <p:cNvPr id="30746" name="文本框 30745"/>
          <p:cNvSpPr txBox="1"/>
          <p:nvPr/>
        </p:nvSpPr>
        <p:spPr>
          <a:xfrm>
            <a:off x="7464425" y="5229225"/>
            <a:ext cx="143986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charset="0"/>
              </a:rPr>
              <a:t>Mike</a:t>
            </a:r>
            <a:endParaRPr lang="en-US" altLang="zh-CN" sz="3600" b="1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sp>
        <p:nvSpPr>
          <p:cNvPr id="30747" name="文本框 30746"/>
          <p:cNvSpPr txBox="1"/>
          <p:nvPr/>
        </p:nvSpPr>
        <p:spPr>
          <a:xfrm>
            <a:off x="4008438" y="5157788"/>
            <a:ext cx="151288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charset="0"/>
              </a:rPr>
              <a:t>robot</a:t>
            </a:r>
            <a:endParaRPr lang="en-US" altLang="zh-CN" sz="3600" b="1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sp>
        <p:nvSpPr>
          <p:cNvPr id="30748" name="文本框 30747"/>
          <p:cNvSpPr txBox="1"/>
          <p:nvPr/>
        </p:nvSpPr>
        <p:spPr>
          <a:xfrm>
            <a:off x="7535863" y="5229225"/>
            <a:ext cx="143986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charset="0"/>
              </a:rPr>
              <a:t>Tim</a:t>
            </a:r>
            <a:endParaRPr lang="en-US" altLang="zh-CN" sz="3600" b="1" dirty="0">
              <a:solidFill>
                <a:srgbClr val="FF0000"/>
              </a:solidFill>
              <a:latin typeface="Comic Sans MS" panose="030F0702030302020204" charset="0"/>
            </a:endParaRPr>
          </a:p>
        </p:txBody>
      </p:sp>
      <p:sp>
        <p:nvSpPr>
          <p:cNvPr id="10266" name="文本框 1"/>
          <p:cNvSpPr txBox="1"/>
          <p:nvPr/>
        </p:nvSpPr>
        <p:spPr>
          <a:xfrm>
            <a:off x="5880100" y="5870575"/>
            <a:ext cx="216058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它是给</a:t>
            </a:r>
            <a:r>
              <a:rPr lang="en-US" altLang="zh-CN" dirty="0">
                <a:latin typeface="Arial" panose="020B0604020202020204" pitchFamily="34" charset="0"/>
              </a:rPr>
              <a:t>...</a:t>
            </a:r>
            <a:r>
              <a:rPr lang="zh-CN" altLang="en-US" dirty="0">
                <a:latin typeface="Arial" panose="020B0604020202020204" pitchFamily="34" charset="0"/>
              </a:rPr>
              <a:t>的。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3" grpId="0" build="allAtOnce"/>
      <p:bldP spid="30744" grpId="0" build="allAtOnce"/>
      <p:bldP spid="30745" grpId="0" build="allAtOnce"/>
      <p:bldP spid="30746" grpId="0" build="allAtOnce"/>
      <p:bldP spid="30747" grpId="0" build="allAtOnce"/>
      <p:bldP spid="30748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7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0"/>
            <a:ext cx="1724025" cy="1808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2850" y="36513"/>
            <a:ext cx="1724025" cy="18081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2" name="Group 18"/>
          <p:cNvGrpSpPr/>
          <p:nvPr/>
        </p:nvGrpSpPr>
        <p:grpSpPr>
          <a:xfrm>
            <a:off x="2386013" y="1711325"/>
            <a:ext cx="7537450" cy="2211388"/>
            <a:chOff x="521" y="1253"/>
            <a:chExt cx="4748" cy="1393"/>
          </a:xfrm>
        </p:grpSpPr>
        <p:grpSp>
          <p:nvGrpSpPr>
            <p:cNvPr id="11273" name="Group 16"/>
            <p:cNvGrpSpPr/>
            <p:nvPr/>
          </p:nvGrpSpPr>
          <p:grpSpPr>
            <a:xfrm>
              <a:off x="521" y="1512"/>
              <a:ext cx="4748" cy="1134"/>
              <a:chOff x="521" y="1512"/>
              <a:chExt cx="4748" cy="1134"/>
            </a:xfrm>
          </p:grpSpPr>
          <p:sp>
            <p:nvSpPr>
              <p:cNvPr id="11275" name="Text Box 28"/>
              <p:cNvSpPr txBox="1"/>
              <p:nvPr/>
            </p:nvSpPr>
            <p:spPr>
              <a:xfrm>
                <a:off x="521" y="1512"/>
                <a:ext cx="4670" cy="1134"/>
              </a:xfrm>
              <a:prstGeom prst="rect">
                <a:avLst/>
              </a:prstGeom>
              <a:solidFill>
                <a:schemeClr val="bg1"/>
              </a:solidFill>
              <a:ln w="38100" cap="flat" cmpd="sng">
                <a:solidFill>
                  <a:srgbClr val="000099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zh-CN" sz="1100" dirty="0">
                  <a:solidFill>
                    <a:srgbClr val="0066FF"/>
                  </a:solidFill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altLang="zh-CN" sz="2800" b="1" dirty="0">
                    <a:solidFill>
                      <a:schemeClr val="hlink"/>
                    </a:solidFill>
                  </a:rPr>
                  <a:t>  </a:t>
                </a:r>
                <a:endParaRPr lang="en-US" altLang="zh-CN" sz="2400" b="1" dirty="0"/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zh-CN" sz="2400" dirty="0"/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zh-CN" sz="2400" dirty="0"/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2400" dirty="0"/>
              </a:p>
            </p:txBody>
          </p:sp>
          <p:sp>
            <p:nvSpPr>
              <p:cNvPr id="11276" name="矩形 12"/>
              <p:cNvSpPr/>
              <p:nvPr/>
            </p:nvSpPr>
            <p:spPr>
              <a:xfrm>
                <a:off x="552" y="1706"/>
                <a:ext cx="4717" cy="7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lnSpc>
                    <a:spcPts val="4000"/>
                  </a:lnSpc>
                  <a:spcBef>
                    <a:spcPct val="0"/>
                  </a:spcBef>
                  <a:buNone/>
                </a:pPr>
                <a:r>
                  <a:rPr lang="zh-CN" altLang="en-US" sz="2400" b="1" dirty="0">
                    <a:solidFill>
                      <a:srgbClr val="000000"/>
                    </a:solidFill>
                  </a:rPr>
                  <a:t>    </a:t>
                </a:r>
                <a:r>
                  <a:rPr lang="zh-CN" altLang="en-US" sz="2400" b="1" dirty="0">
                    <a:solidFill>
                      <a:srgbClr val="FF0000"/>
                    </a:solidFill>
                  </a:rPr>
                  <a:t>在西方国家，当我们收到别人的礼物时，应该当面打开礼物，并且表达出对礼物的喜爱和赞美之情。</a:t>
                </a:r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274" name="Text Box 29"/>
            <p:cNvSpPr txBox="1"/>
            <p:nvPr/>
          </p:nvSpPr>
          <p:spPr>
            <a:xfrm>
              <a:off x="3981" y="1253"/>
              <a:ext cx="815" cy="329"/>
            </a:xfrm>
            <a:prstGeom prst="rect">
              <a:avLst/>
            </a:prstGeom>
            <a:solidFill>
              <a:srgbClr val="000066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zh-CN" sz="2800" b="1" dirty="0">
                  <a:solidFill>
                    <a:schemeClr val="bg1"/>
                  </a:solidFill>
                </a:rPr>
                <a:t>Unit 8</a:t>
              </a:r>
              <a:endParaRPr lang="en-US" altLang="zh-CN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22"/>
          <p:cNvGrpSpPr/>
          <p:nvPr/>
        </p:nvGrpSpPr>
        <p:grpSpPr>
          <a:xfrm>
            <a:off x="4935538" y="3967163"/>
            <a:ext cx="4743450" cy="2087562"/>
            <a:chOff x="1693" y="2432"/>
            <a:chExt cx="2988" cy="1315"/>
          </a:xfrm>
        </p:grpSpPr>
        <p:pic>
          <p:nvPicPr>
            <p:cNvPr id="11271" name="Picture 1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78" y="2432"/>
              <a:ext cx="803" cy="13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2" name="AutoShape 19"/>
            <p:cNvSpPr/>
            <p:nvPr/>
          </p:nvSpPr>
          <p:spPr>
            <a:xfrm>
              <a:off x="1693" y="2795"/>
              <a:ext cx="2049" cy="952"/>
            </a:xfrm>
            <a:prstGeom prst="wedgeRoundRectCallout">
              <a:avLst>
                <a:gd name="adj1" fmla="val 78218"/>
                <a:gd name="adj2" fmla="val -39097"/>
                <a:gd name="adj3" fmla="val 16667"/>
              </a:avLst>
            </a:prstGeom>
            <a:solidFill>
              <a:srgbClr val="FFFF99"/>
            </a:solidFill>
            <a:ln w="44450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accent2"/>
                  </a:solidFill>
                  <a:ea typeface="黑体" panose="02010609060101010101" pitchFamily="49" charset="-122"/>
                </a:rPr>
                <a:t>    我们可以怎样送礼物或者表达对礼物的喜爱呢？</a:t>
              </a:r>
              <a:endParaRPr lang="zh-CN" altLang="en-US" sz="2400" b="1" dirty="0">
                <a:solidFill>
                  <a:schemeClr val="accent2"/>
                </a:solidFill>
                <a:ea typeface="黑体" panose="02010609060101010101" pitchFamily="49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3190" y="3173095"/>
            <a:ext cx="34918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Thank you.</a:t>
            </a:r>
            <a:endParaRPr lang="en-US" altLang="zh-CN" sz="36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Thanks.</a:t>
            </a:r>
            <a:endParaRPr lang="en-US" altLang="zh-CN" sz="36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How nice!</a:t>
            </a:r>
            <a:endParaRPr lang="en-US" altLang="zh-CN" sz="36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It's nice!</a:t>
            </a:r>
            <a:endParaRPr lang="en-US" altLang="zh-CN" sz="36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Great!</a:t>
            </a:r>
            <a:endParaRPr lang="en-US" altLang="zh-CN" sz="36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600">
                <a:latin typeface="Comic Sans MS" panose="030F0702030302020204" charset="0"/>
                <a:cs typeface="Comic Sans MS" panose="030F0702030302020204" charset="0"/>
              </a:rPr>
              <a:t>....</a:t>
            </a:r>
            <a:endParaRPr lang="en-US" altLang="zh-CN" sz="36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6100" y="1822450"/>
            <a:ext cx="10515600" cy="4351338"/>
          </a:xfrm>
        </p:spPr>
        <p:txBody>
          <a:bodyPr/>
          <a:p>
            <a:pPr marL="0" indent="0">
              <a:buNone/>
            </a:pPr>
            <a:r>
              <a:rPr lang="en-US" altLang="zh-CN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Listen again!</a:t>
            </a:r>
            <a:endParaRPr lang="en-US" altLang="zh-CN" sz="5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3430" y="1479550"/>
            <a:ext cx="7259320" cy="50368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WordArt 4"/>
          <p:cNvSpPr>
            <a:spLocks noTextEdit="1"/>
          </p:cNvSpPr>
          <p:nvPr/>
        </p:nvSpPr>
        <p:spPr>
          <a:xfrm>
            <a:off x="1752600" y="152400"/>
            <a:ext cx="3657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Let's listen and repeat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4579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335088"/>
            <a:ext cx="9144000" cy="3770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U8StoS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411480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U8StoS02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4495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5" fill="hold"/>
                                        <p:tgtEl>
                                          <p:spTgt spid="266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59" fill="hold"/>
                                        <p:tgtEl>
                                          <p:spTgt spid="26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1676400"/>
            <a:ext cx="8305800" cy="3862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WordArt 5"/>
          <p:cNvSpPr>
            <a:spLocks noTextEdit="1"/>
          </p:cNvSpPr>
          <p:nvPr/>
        </p:nvSpPr>
        <p:spPr>
          <a:xfrm>
            <a:off x="1752600" y="152400"/>
            <a:ext cx="3657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orthographicFront"/>
              <a:lightRig rig="threePt" dir="t"/>
            </a:scene3d>
          </a:bodyPr>
          <a:p>
            <a:pPr algn="ctr" eaLnBrk="0" hangingPunct="0"/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Let's listen and repeat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7654" name="U8StoS0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5000" y="1981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U8StoS04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2800" y="45720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U8StoS05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1981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U8StoS06.mp3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77400" y="2514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8" name="U8StoS07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15400" y="4953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2" fill="hold"/>
                                        <p:tgtEl>
                                          <p:spTgt spid="27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46" fill="hold"/>
                                        <p:tgtEl>
                                          <p:spTgt spid="276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27" fill="hold"/>
                                        <p:tgtEl>
                                          <p:spTgt spid="276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45" fill="hold"/>
                                        <p:tgtEl>
                                          <p:spTgt spid="276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28" fill="hold"/>
                                        <p:tgtEl>
                                          <p:spTgt spid="276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0740" y="2707640"/>
            <a:ext cx="5022215" cy="1099185"/>
          </a:xfrm>
        </p:spPr>
        <p:txBody>
          <a:bodyPr>
            <a:normAutofit fontScale="90000"/>
          </a:bodyPr>
          <a:p>
            <a:r>
              <a:rPr lang="en-US" altLang="zh-CN"/>
              <a:t>New Year's Day: January. 1st (1</a:t>
            </a:r>
            <a:r>
              <a:rPr lang="zh-CN" altLang="en-US"/>
              <a:t>月</a:t>
            </a:r>
            <a:r>
              <a:rPr lang="en-US" altLang="zh-CN"/>
              <a:t>1</a:t>
            </a:r>
            <a:r>
              <a:rPr lang="zh-CN" altLang="en-US"/>
              <a:t>日）</a:t>
            </a:r>
            <a:endParaRPr lang="zh-CN" altLang="en-US"/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6100" y="1888490"/>
            <a:ext cx="6724650" cy="4879975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199515" y="2450465"/>
            <a:ext cx="309880" cy="25717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63855" y="248920"/>
            <a:ext cx="109797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/>
              <a:t>When is NeW Year's Day?</a:t>
            </a:r>
            <a:endParaRPr lang="en-US" altLang="zh-CN" sz="5400"/>
          </a:p>
          <a:p>
            <a:r>
              <a:rPr lang="zh-CN" altLang="en-US" sz="5400"/>
              <a:t>新年是什么时候</a:t>
            </a:r>
            <a:r>
              <a:rPr lang="en-US" altLang="zh-CN" sz="5400"/>
              <a:t>?</a:t>
            </a:r>
            <a:endParaRPr lang="en-US" altLang="zh-CN" sz="5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WordArt 3"/>
          <p:cNvSpPr>
            <a:spLocks noTextEdit="1"/>
          </p:cNvSpPr>
          <p:nvPr/>
        </p:nvSpPr>
        <p:spPr>
          <a:xfrm>
            <a:off x="1752600" y="152400"/>
            <a:ext cx="3657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Let's listen and repeat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6627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1139825"/>
            <a:ext cx="8915400" cy="4498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U8StoS08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5000" y="1524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0" name="U8StoS09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5200" y="4876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U8StoS10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77400" y="1905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U8StoS11.mp3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48600" y="4953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2" fill="hold"/>
                                        <p:tgtEl>
                                          <p:spTgt spid="286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80" fill="hold"/>
                                        <p:tgtEl>
                                          <p:spTgt spid="286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32" fill="hold"/>
                                        <p:tgtEl>
                                          <p:spTgt spid="286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06" fill="hold"/>
                                        <p:tgtEl>
                                          <p:spTgt spid="286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WordArt 2"/>
          <p:cNvSpPr>
            <a:spLocks noTextEdit="1"/>
          </p:cNvSpPr>
          <p:nvPr/>
        </p:nvSpPr>
        <p:spPr>
          <a:xfrm>
            <a:off x="1752600" y="228600"/>
            <a:ext cx="3657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orthographicFront"/>
              <a:lightRig rig="threePt" dir="t"/>
            </a:scene3d>
          </a:bodyPr>
          <a:p>
            <a:pPr algn="ctr" eaLnBrk="0" hangingPunct="0"/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Let's listen and repeat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992188"/>
            <a:ext cx="8763000" cy="4799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U8StoS1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2600" y="2133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U8StoS13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58400" y="5029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" fill="hold"/>
                                        <p:tgtEl>
                                          <p:spTgt spid="297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31" fill="hold"/>
                                        <p:tgtEl>
                                          <p:spTgt spid="29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marL="0" indent="0">
              <a:buNone/>
            </a:pPr>
            <a:r>
              <a:rPr lang="en-US" altLang="zh-CN" sz="13800">
                <a:ln/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effectLst/>
              </a:rPr>
              <a:t>Key sentences</a:t>
            </a:r>
            <a:endParaRPr lang="en-US" altLang="zh-CN" sz="13800">
              <a:ln/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effectLst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What's this?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Let's watch a video together!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56895"/>
            <a:ext cx="6290945" cy="1278890"/>
          </a:xfrm>
        </p:spPr>
        <p:txBody>
          <a:bodyPr/>
          <a:p>
            <a:pPr algn="ctr"/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Big Ben   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大本钟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3350" y="1879600"/>
            <a:ext cx="6146800" cy="4104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80150" y="931545"/>
            <a:ext cx="452437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A large crowd of people gather under the Big Ben to welcome the </a:t>
            </a:r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New Year</a:t>
            </a:r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. </a:t>
            </a:r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It will strike twelve at 12 o'clock.</a:t>
            </a:r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zh-CN" altLang="en-US" sz="3200">
                <a:latin typeface="Comic Sans MS" panose="030F0702030302020204" charset="0"/>
                <a:cs typeface="Comic Sans MS" panose="030F0702030302020204" charset="0"/>
              </a:rPr>
              <a:t>一大群人聚集在大本钟下，迎接新年的到来。</a:t>
            </a:r>
            <a:endParaRPr lang="zh-CN" altLang="en-US" sz="3200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zh-CN" altLang="en-US" sz="3200">
                <a:latin typeface="Comic Sans MS" panose="030F0702030302020204" charset="0"/>
                <a:cs typeface="Comic Sans MS" panose="030F0702030302020204" charset="0"/>
              </a:rPr>
              <a:t>大本钟会在零点敲响</a:t>
            </a:r>
            <a:r>
              <a:rPr lang="en-US" altLang="zh-CN" sz="3200">
                <a:latin typeface="Comic Sans MS" panose="030F0702030302020204" charset="0"/>
                <a:cs typeface="Comic Sans MS" panose="030F0702030302020204" charset="0"/>
              </a:rPr>
              <a:t>12</a:t>
            </a:r>
            <a:r>
              <a:rPr lang="zh-CN" altLang="en-US" sz="3200">
                <a:latin typeface="Comic Sans MS" panose="030F0702030302020204" charset="0"/>
                <a:cs typeface="Comic Sans MS" panose="030F0702030302020204" charset="0"/>
              </a:rPr>
              <a:t>下。</a:t>
            </a:r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zh-CN" sz="32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9915" y="116840"/>
            <a:ext cx="10515600" cy="1325563"/>
          </a:xfrm>
        </p:spPr>
        <p:txBody>
          <a:bodyPr>
            <a:normAutofit fontScale="90000"/>
          </a:bodyPr>
          <a:p>
            <a:r>
              <a:rPr lang="en-US" altLang="zh-CN"/>
              <a:t>What will they say?  </a:t>
            </a:r>
            <a:br>
              <a:rPr lang="en-US" altLang="zh-CN"/>
            </a:br>
            <a:r>
              <a:rPr lang="zh-CN" altLang="en-US"/>
              <a:t>时钟到</a:t>
            </a:r>
            <a:r>
              <a:rPr lang="en-US" altLang="zh-CN"/>
              <a:t>12</a:t>
            </a:r>
            <a:r>
              <a:rPr lang="zh-CN" altLang="en-US"/>
              <a:t>点，他们互相说什么</a:t>
            </a:r>
            <a:r>
              <a:rPr lang="en-US" altLang="zh-CN"/>
              <a:t>?</a:t>
            </a:r>
            <a:r>
              <a:rPr lang="en-US" altLang="zh-CN"/>
              <a:t>  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76020" y="1691005"/>
            <a:ext cx="4765675" cy="4924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440" y="2665730"/>
            <a:ext cx="4572000" cy="32150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02095" y="988695"/>
            <a:ext cx="51174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5400" b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 new year!</a:t>
            </a:r>
            <a:endParaRPr lang="en-US" altLang="zh-CN" sz="5400" b="1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840" y="524510"/>
            <a:ext cx="11559540" cy="902335"/>
          </a:xfrm>
        </p:spPr>
        <p:txBody>
          <a:bodyPr>
            <a:normAutofit fontScale="90000"/>
          </a:bodyPr>
          <a:p>
            <a:r>
              <a:rPr lang="en-US" altLang="zh-CN">
                <a:sym typeface="+mn-ea"/>
              </a:rPr>
              <a:t>Listen to the story , then answer the questions.</a:t>
            </a:r>
            <a:r>
              <a:rPr lang="zh-CN" altLang="en-US">
                <a:sym typeface="+mn-ea"/>
              </a:rPr>
              <a:t>听录音，回答下面问题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5124" name="Picture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62685" y="1369060"/>
            <a:ext cx="7158990" cy="5356225"/>
          </a:xfrm>
          <a:prstGeom prst="rect">
            <a:avLst/>
          </a:prstGeom>
          <a:noFill/>
          <a:ln w="38100" cap="flat" cmpd="dbl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</p:pic>
      <p:pic>
        <p:nvPicPr>
          <p:cNvPr id="5130" name="Picture 27" descr="Hel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2185" y="2577148"/>
            <a:ext cx="2232025" cy="1703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28" descr="Mik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9163" y="2405063"/>
            <a:ext cx="1943100" cy="1944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8210" y="160655"/>
            <a:ext cx="10515600" cy="1325563"/>
          </a:xfrm>
        </p:spPr>
        <p:txBody>
          <a:bodyPr/>
          <a:p>
            <a:r>
              <a:rPr lang="en-US" altLang="zh-CN"/>
              <a:t>Q 1 </a:t>
            </a:r>
            <a:r>
              <a:rPr lang="zh-CN" altLang="en-US"/>
              <a:t>： </a:t>
            </a:r>
            <a:r>
              <a:rPr lang="en-US" altLang="zh-CN"/>
              <a:t>Who's coming?</a:t>
            </a:r>
            <a:r>
              <a:rPr lang="zh-CN" altLang="en-US"/>
              <a:t>谁来了？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7990" y="1385570"/>
            <a:ext cx="5231130" cy="52311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000" y="1745615"/>
            <a:ext cx="10515600" cy="1325563"/>
          </a:xfrm>
        </p:spPr>
        <p:txBody>
          <a:bodyPr/>
          <a:p>
            <a:r>
              <a:rPr lang="en-US" altLang="zh-CN">
                <a:solidFill>
                  <a:srgbClr val="FF0000"/>
                </a:solidFill>
              </a:rPr>
              <a:t>U</a:t>
            </a:r>
            <a:r>
              <a:rPr lang="en-US" altLang="zh-CN"/>
              <a:t>ncle </a:t>
            </a:r>
            <a:r>
              <a:rPr lang="en-US" altLang="zh-CN">
                <a:solidFill>
                  <a:srgbClr val="FF0000"/>
                </a:solidFill>
              </a:rPr>
              <a:t>J</a:t>
            </a:r>
            <a:r>
              <a:rPr lang="en-US" altLang="zh-CN"/>
              <a:t>ohn </a:t>
            </a:r>
            <a:r>
              <a:rPr lang="zh-CN" altLang="en-US"/>
              <a:t>（约翰叔叔）</a:t>
            </a:r>
            <a:endParaRPr lang="zh-CN" altLang="en-US"/>
          </a:p>
        </p:txBody>
      </p:sp>
      <p:pic>
        <p:nvPicPr>
          <p:cNvPr id="5" name="Picture 5" descr="Uncle2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272"/>
          <a:stretch>
            <a:fillRect/>
          </a:stretch>
        </p:blipFill>
        <p:spPr>
          <a:xfrm>
            <a:off x="6010910" y="409575"/>
            <a:ext cx="4672330" cy="61544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Q 2 : What does Uncle John bring to the house?</a:t>
            </a:r>
            <a:br>
              <a:rPr lang="en-US" altLang="zh-CN"/>
            </a:br>
            <a:r>
              <a:rPr lang="zh-CN" altLang="en-US"/>
              <a:t>约翰叔叔带来了什么？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pPr marL="0" indent="0">
              <a:buNone/>
            </a:pPr>
            <a:r>
              <a:rPr lang="en-US" altLang="zh-CN" sz="5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 New Year presents ( </a:t>
            </a:r>
            <a:r>
              <a:rPr lang="zh-CN" altLang="en-US" sz="5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新年礼物）</a:t>
            </a:r>
            <a:endParaRPr lang="en-US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zh-CN" altLang="en-US" sz="5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altLang="zh-CN" sz="5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5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  Nice food.</a:t>
            </a:r>
            <a:endParaRPr lang="en-US" altLang="zh-CN" sz="5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心形 3"/>
          <p:cNvSpPr/>
          <p:nvPr/>
        </p:nvSpPr>
        <p:spPr>
          <a:xfrm>
            <a:off x="956310" y="1901825"/>
            <a:ext cx="737235" cy="64262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1270</Words>
  <Application>WPS 演示</Application>
  <PresentationFormat>宽屏</PresentationFormat>
  <Paragraphs>127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Wingdings</vt:lpstr>
      <vt:lpstr>Comic Sans MS</vt:lpstr>
      <vt:lpstr>Calibri</vt:lpstr>
      <vt:lpstr>微软雅黑</vt:lpstr>
      <vt:lpstr>Arial Unicode MS</vt:lpstr>
      <vt:lpstr>黑体</vt:lpstr>
      <vt:lpstr>Arial Black</vt:lpstr>
      <vt:lpstr>Office 主题</vt:lpstr>
      <vt:lpstr>Unit 8 Happy New Year！</vt:lpstr>
      <vt:lpstr>New Year's Day: January. 1st (1月1日）</vt:lpstr>
      <vt:lpstr>Let's watch a video together!</vt:lpstr>
      <vt:lpstr>Big Ben   大本钟</vt:lpstr>
      <vt:lpstr>What will they say?   时钟到12点，他们互相说什么?  </vt:lpstr>
      <vt:lpstr>PowerPoint 演示文稿</vt:lpstr>
      <vt:lpstr>Who's coming?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Q5: What present is for Helen?</vt:lpstr>
      <vt:lpstr>Q5: What present is for Mike?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13120</cp:lastModifiedBy>
  <cp:revision>12</cp:revision>
  <dcterms:created xsi:type="dcterms:W3CDTF">2019-12-09T05:55:00Z</dcterms:created>
  <dcterms:modified xsi:type="dcterms:W3CDTF">2019-12-11T00:22:31Z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